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5" r:id="rId3"/>
    <p:sldId id="257" r:id="rId4"/>
    <p:sldId id="258" r:id="rId5"/>
    <p:sldId id="263" r:id="rId6"/>
    <p:sldId id="259" r:id="rId7"/>
    <p:sldId id="260" r:id="rId8"/>
    <p:sldId id="261" r:id="rId9"/>
    <p:sldId id="262" r:id="rId10"/>
    <p:sldId id="266" r:id="rId11"/>
    <p:sldId id="268" r:id="rId12"/>
    <p:sldId id="269" r:id="rId13"/>
    <p:sldId id="264" r:id="rId14"/>
    <p:sldId id="270" r:id="rId15"/>
    <p:sldId id="271" r:id="rId16"/>
    <p:sldId id="272" r:id="rId17"/>
    <p:sldId id="283" r:id="rId18"/>
    <p:sldId id="279" r:id="rId19"/>
    <p:sldId id="274" r:id="rId20"/>
    <p:sldId id="265" r:id="rId21"/>
    <p:sldId id="276" r:id="rId22"/>
    <p:sldId id="278" r:id="rId23"/>
    <p:sldId id="280" r:id="rId24"/>
    <p:sldId id="281" r:id="rId25"/>
    <p:sldId id="282" r:id="rId26"/>
    <p:sldId id="275" r:id="rId27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84" y="10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2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72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E3D48-4F8A-4DF6-A207-53118F85FD58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2971800" cy="467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6"/>
            <a:ext cx="2971800" cy="467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54EC5-70BF-4A27-A528-9AB3080D6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47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31EB3-6B02-42D1-92AA-23AC6A5F3783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3331"/>
            <a:ext cx="5486400" cy="419052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D68B4-756F-4704-ABBE-BE9B6CF2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3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D68B4-756F-4704-ABBE-BE9B6CF2BD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73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D68B4-756F-4704-ABBE-BE9B6CF2BDD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2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CB945365-C209-4FDE-8AE5-37BAB9761B65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0A9C8F-3404-4FAB-892D-A75F5E3985F3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5365-C209-4FDE-8AE5-37BAB9761B65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9C8F-3404-4FAB-892D-A75F5E3985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5365-C209-4FDE-8AE5-37BAB9761B65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9C8F-3404-4FAB-892D-A75F5E3985F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828800" y="975360"/>
            <a:ext cx="5486400" cy="701040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B945365-C209-4FDE-8AE5-37BAB9761B65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0A9C8F-3404-4FAB-892D-A75F5E3985F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5365-C209-4FDE-8AE5-37BAB9761B65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0A9C8F-3404-4FAB-892D-A75F5E3985F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B945365-C209-4FDE-8AE5-37BAB9761B65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60A9C8F-3404-4FAB-892D-A75F5E3985F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B945365-C209-4FDE-8AE5-37BAB9761B65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60A9C8F-3404-4FAB-892D-A75F5E3985F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5365-C209-4FDE-8AE5-37BAB9761B65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0A9C8F-3404-4FAB-892D-A75F5E3985F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5365-C209-4FDE-8AE5-37BAB9761B65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0A9C8F-3404-4FAB-892D-A75F5E3985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B945365-C209-4FDE-8AE5-37BAB9761B65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60A9C8F-3404-4FAB-892D-A75F5E3985F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CB945365-C209-4FDE-8AE5-37BAB9761B65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C60A9C8F-3404-4FAB-892D-A75F5E3985F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CB945365-C209-4FDE-8AE5-37BAB9761B65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C60A9C8F-3404-4FAB-892D-A75F5E3985F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boap.org/LDS/Nauvoo-Neighbor/1844/5-29-1844.pdf" TargetMode="External"/><Relationship Id="rId2" Type="http://schemas.openxmlformats.org/officeDocument/2006/relationships/hyperlink" Target="http://contentdm.lib.byu.edu/cdm/ref/collection/NCMP1820-1846/id/837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ntentdm.lib.byu.edu/cdm/ref/collection/NCMP1820-1846/id/9200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1031240"/>
          </a:xfrm>
        </p:spPr>
        <p:txBody>
          <a:bodyPr anchor="ctr">
            <a:normAutofit/>
          </a:bodyPr>
          <a:lstStyle/>
          <a:p>
            <a:r>
              <a:rPr lang="en-US" sz="2800" dirty="0" smtClean="0"/>
              <a:t>The Widow’s Testimony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905000" y="4267200"/>
            <a:ext cx="5334000" cy="1676400"/>
          </a:xfrm>
          <a:prstGeom prst="rect">
            <a:avLst/>
          </a:prstGeom>
          <a:solidFill>
            <a:schemeClr val="tx1"/>
          </a:solidFill>
          <a:ln w="76200" cmpd="thickThin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Catherine </a:t>
            </a:r>
            <a:r>
              <a:rPr lang="en-US" sz="28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Laur</a:t>
            </a:r>
            <a:r>
              <a:rPr lang="en-US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Fuller Warren</a:t>
            </a:r>
          </a:p>
          <a:p>
            <a:pPr algn="ctr"/>
            <a:r>
              <a:rPr lang="en-US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and the Exposé of</a:t>
            </a:r>
          </a:p>
          <a:p>
            <a:pPr algn="ctr"/>
            <a:r>
              <a:rPr lang="en-US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Dr. John C. Bennett</a:t>
            </a:r>
            <a:endParaRPr lang="en-US" sz="2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2667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6695"/>
    </mc:Choice>
    <mc:Fallback>
      <p:transition advClick="0" advTm="6695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2260" objId="3"/>
        <p14:triggerEvt type="onClick" time="2260" objId="3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Dr. John Cook Bennett was made </a:t>
            </a:r>
            <a:br>
              <a:rPr lang="en-US" sz="2400" dirty="0" smtClean="0"/>
            </a:br>
            <a:r>
              <a:rPr lang="en-US" sz="2400" dirty="0" smtClean="0"/>
              <a:t>Quartermaster General of Illinois in June 1840</a:t>
            </a:r>
          </a:p>
          <a:p>
            <a:endParaRPr lang="en-US" sz="2400" dirty="0"/>
          </a:p>
          <a:p>
            <a:r>
              <a:rPr lang="en-US" sz="2400" dirty="0" smtClean="0"/>
              <a:t>As Bennett arrived in Nauvoo, a woman and </a:t>
            </a:r>
            <a:br>
              <a:rPr lang="en-US" sz="2400" dirty="0" smtClean="0"/>
            </a:br>
            <a:r>
              <a:rPr lang="en-US" sz="2400" dirty="0" smtClean="0"/>
              <a:t>her child were killed by a mob from Missouri</a:t>
            </a:r>
          </a:p>
          <a:p>
            <a:endParaRPr lang="en-US" sz="2400" dirty="0"/>
          </a:p>
          <a:p>
            <a:r>
              <a:rPr lang="en-US" sz="2400" dirty="0" smtClean="0"/>
              <a:t>By September 1840, Bennett was in Nauvoo protecting the Smith Family during the death of Joseph Smith, Sr.</a:t>
            </a:r>
          </a:p>
          <a:p>
            <a:endParaRPr lang="en-US" sz="2400" dirty="0"/>
          </a:p>
          <a:p>
            <a:r>
              <a:rPr lang="en-US" sz="2400" dirty="0" smtClean="0"/>
              <a:t>Bennett wrote a City Charter to address the imminent threat </a:t>
            </a:r>
            <a:br>
              <a:rPr lang="en-US" sz="2400" dirty="0" smtClean="0"/>
            </a:br>
            <a:r>
              <a:rPr lang="en-US" sz="2400" dirty="0" smtClean="0"/>
              <a:t>and won passage of the Charter in December 1840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Savior to scoundrel: protector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6624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189861"/>
    </mc:Choice>
    <mc:Fallback>
      <p:transition advTm="1898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Dr. Bennett fell in love with a young woman</a:t>
            </a:r>
          </a:p>
          <a:p>
            <a:endParaRPr lang="en-US" sz="2400" dirty="0"/>
          </a:p>
          <a:p>
            <a:r>
              <a:rPr lang="en-US" sz="2400" dirty="0" smtClean="0"/>
              <a:t>Joseph Smith was informed Dr. Bennett had abandoned a wife and children</a:t>
            </a:r>
          </a:p>
          <a:p>
            <a:endParaRPr lang="en-US" sz="2400" dirty="0"/>
          </a:p>
          <a:p>
            <a:r>
              <a:rPr lang="en-US" sz="2400" dirty="0" smtClean="0"/>
              <a:t>Bishop George Miller was sent to investigate</a:t>
            </a:r>
          </a:p>
          <a:p>
            <a:endParaRPr lang="en-US" sz="2400" dirty="0"/>
          </a:p>
          <a:p>
            <a:r>
              <a:rPr lang="en-US" sz="2400" dirty="0" smtClean="0"/>
              <a:t>Joseph Smith required Bennett to end his courtship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Savior to scoundrel: Punished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3380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94574"/>
    </mc:Choice>
    <mc:Fallback>
      <p:transition advTm="945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Dr. Bennett was trained in treatment of female hysteria</a:t>
            </a:r>
          </a:p>
          <a:p>
            <a:endParaRPr lang="en-US" sz="2400" dirty="0"/>
          </a:p>
          <a:p>
            <a:r>
              <a:rPr lang="en-US" sz="2400" dirty="0" smtClean="0"/>
              <a:t>After his courtship was broken off, Bennett began </a:t>
            </a:r>
            <a:br>
              <a:rPr lang="en-US" sz="2400" dirty="0" smtClean="0"/>
            </a:br>
            <a:r>
              <a:rPr lang="en-US" sz="2400" dirty="0" smtClean="0"/>
              <a:t>having an affair with his laundress, Sarah Pratt</a:t>
            </a:r>
          </a:p>
          <a:p>
            <a:endParaRPr lang="en-US" sz="2400" dirty="0"/>
          </a:p>
          <a:p>
            <a:r>
              <a:rPr lang="en-US" sz="2400" dirty="0" smtClean="0"/>
              <a:t>Bennett’s adulterous affair was discovered </a:t>
            </a:r>
            <a:br>
              <a:rPr lang="en-US" sz="2400" dirty="0" smtClean="0"/>
            </a:br>
            <a:r>
              <a:rPr lang="en-US" sz="2400" dirty="0" smtClean="0"/>
              <a:t>and prosecuted on July 5, 1841</a:t>
            </a:r>
          </a:p>
          <a:p>
            <a:endParaRPr lang="en-US" sz="2400" dirty="0"/>
          </a:p>
          <a:p>
            <a:r>
              <a:rPr lang="en-US" sz="2400" dirty="0" smtClean="0"/>
              <a:t>Sarah’s husband, Orson Pratt, </a:t>
            </a:r>
            <a:br>
              <a:rPr lang="en-US" sz="2400" dirty="0" smtClean="0"/>
            </a:br>
            <a:r>
              <a:rPr lang="en-US" sz="2400" dirty="0" smtClean="0"/>
              <a:t>returned from Europe two weeks later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Savior to scoundrel: philanderer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3380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127165"/>
    </mc:Choice>
    <mc:Fallback>
      <p:transition advTm="1271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2400" dirty="0" smtClean="0"/>
              <a:t>The women</a:t>
            </a:r>
            <a:endParaRPr lang="en-U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Testimonies of May 1842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5656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1429"/>
    </mc:Choice>
    <mc:Fallback>
      <p:transition advTm="1429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By December 1841, Joseph Smith had learned of a </a:t>
            </a:r>
            <a:br>
              <a:rPr lang="en-US" sz="2400" dirty="0" smtClean="0"/>
            </a:br>
            <a:r>
              <a:rPr lang="en-US" sz="2400" dirty="0" smtClean="0"/>
              <a:t>widespread network of sexual corruption</a:t>
            </a:r>
          </a:p>
          <a:p>
            <a:endParaRPr lang="en-US" sz="2400" dirty="0"/>
          </a:p>
          <a:p>
            <a:r>
              <a:rPr lang="en-US" sz="2400" dirty="0" smtClean="0"/>
              <a:t>Joseph and Emma Smith embarked on a comprehensive campaign rejecting immorality and spiritual </a:t>
            </a:r>
            <a:r>
              <a:rPr lang="en-US" sz="2400" dirty="0" err="1" smtClean="0"/>
              <a:t>wivery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By May, several informants came forward to report suspicious behavior</a:t>
            </a:r>
          </a:p>
          <a:p>
            <a:endParaRPr lang="en-US" sz="2400" dirty="0"/>
          </a:p>
          <a:p>
            <a:r>
              <a:rPr lang="en-US" sz="2400" dirty="0"/>
              <a:t>S</a:t>
            </a:r>
            <a:r>
              <a:rPr lang="en-US" sz="2400" dirty="0" smtClean="0"/>
              <a:t>everal women reported being coerced into illicit intercourse</a:t>
            </a:r>
            <a:br>
              <a:rPr lang="en-US" sz="2400" dirty="0" smtClean="0"/>
            </a:br>
            <a:r>
              <a:rPr lang="en-US" sz="2400" dirty="0" smtClean="0"/>
              <a:t>during the first few months of 1842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Testimonies of May 1842: informants and victims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8351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205028"/>
    </mc:Choice>
    <mc:Fallback>
      <p:transition advTm="2050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Matilda and Margaret Nyman were taken to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Catherine Fuller’s home by </a:t>
            </a:r>
            <a:r>
              <a:rPr lang="en-US" sz="2400" dirty="0" err="1" smtClean="0"/>
              <a:t>Chauncy</a:t>
            </a:r>
            <a:r>
              <a:rPr lang="en-US" sz="2400" dirty="0" smtClean="0"/>
              <a:t> </a:t>
            </a:r>
            <a:r>
              <a:rPr lang="en-US" sz="2400" dirty="0" err="1" smtClean="0"/>
              <a:t>Higbee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Chauncy</a:t>
            </a:r>
            <a:r>
              <a:rPr lang="en-US" sz="2400" dirty="0" smtClean="0"/>
              <a:t> </a:t>
            </a:r>
            <a:r>
              <a:rPr lang="en-US" sz="2400" dirty="0" err="1" smtClean="0"/>
              <a:t>Higbee</a:t>
            </a:r>
            <a:r>
              <a:rPr lang="en-US" sz="2400" dirty="0" smtClean="0"/>
              <a:t> urged them to engage in</a:t>
            </a:r>
            <a:br>
              <a:rPr lang="en-US" sz="2400" dirty="0" smtClean="0"/>
            </a:br>
            <a:r>
              <a:rPr lang="en-US" sz="2400" dirty="0" smtClean="0"/>
              <a:t>illicit intercourse with him</a:t>
            </a:r>
          </a:p>
          <a:p>
            <a:endParaRPr lang="en-US" sz="2400" dirty="0"/>
          </a:p>
          <a:p>
            <a:r>
              <a:rPr lang="en-US" sz="2400" dirty="0" smtClean="0"/>
              <a:t>Matilda held out until William Smith</a:t>
            </a:r>
            <a:br>
              <a:rPr lang="en-US" sz="2400" dirty="0" smtClean="0"/>
            </a:br>
            <a:r>
              <a:rPr lang="en-US" sz="2400" dirty="0" smtClean="0"/>
              <a:t>told her it was a legitimate doctrine</a:t>
            </a:r>
          </a:p>
          <a:p>
            <a:endParaRPr lang="en-US" sz="2400" dirty="0"/>
          </a:p>
          <a:p>
            <a:r>
              <a:rPr lang="en-US" sz="2400" dirty="0" smtClean="0"/>
              <a:t>Matilda reported seeing John C. Bennett </a:t>
            </a:r>
            <a:br>
              <a:rPr lang="en-US" sz="2400" dirty="0" smtClean="0"/>
            </a:br>
            <a:r>
              <a:rPr lang="en-US" sz="2400" dirty="0" smtClean="0"/>
              <a:t>in the act with Sister Fuller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Testimonies of May 1842: the Nyman sisters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9828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145002"/>
    </mc:Choice>
    <mc:Fallback>
      <p:transition advTm="1450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“Nearly a year ago I became acquainted with John C. Bennett,” likely in June 1841</a:t>
            </a:r>
          </a:p>
          <a:p>
            <a:endParaRPr lang="en-US" sz="2400" dirty="0"/>
          </a:p>
          <a:p>
            <a:r>
              <a:rPr lang="en-US" sz="2400" dirty="0" smtClean="0"/>
              <a:t>Bennett proposed unlawful intercourse on the third visit</a:t>
            </a:r>
          </a:p>
          <a:p>
            <a:endParaRPr lang="en-US" sz="2400" dirty="0"/>
          </a:p>
          <a:p>
            <a:r>
              <a:rPr lang="en-US" sz="2400" dirty="0" smtClean="0"/>
              <a:t>After vigorous debate, Bennett succeeded in seducing Catherine</a:t>
            </a:r>
          </a:p>
          <a:p>
            <a:endParaRPr lang="en-US" sz="2400" dirty="0"/>
          </a:p>
          <a:p>
            <a:r>
              <a:rPr lang="en-US" sz="2400" dirty="0" smtClean="0"/>
              <a:t>By mid-July, Catherine was propositioned </a:t>
            </a:r>
            <a:br>
              <a:rPr lang="en-US" sz="2400" dirty="0" smtClean="0"/>
            </a:br>
            <a:r>
              <a:rPr lang="en-US" sz="2400" dirty="0" smtClean="0"/>
              <a:t>by George Thatcher and yielded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Testimonies of May 1842: Catherine Confesses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0538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107337"/>
    </mc:Choice>
    <mc:Fallback>
      <p:transition advTm="1073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*Dr. John C. Bennett, Mayor and General of the Nauvoo Legion</a:t>
            </a:r>
          </a:p>
          <a:p>
            <a:r>
              <a:rPr lang="en-US" sz="2400" dirty="0"/>
              <a:t>*</a:t>
            </a:r>
            <a:r>
              <a:rPr lang="en-US" sz="2400" dirty="0" err="1"/>
              <a:t>Chauncy</a:t>
            </a:r>
            <a:r>
              <a:rPr lang="en-US" sz="2400" dirty="0"/>
              <a:t> </a:t>
            </a:r>
            <a:r>
              <a:rPr lang="en-US" sz="2400" dirty="0" err="1"/>
              <a:t>Higbee</a:t>
            </a:r>
            <a:r>
              <a:rPr lang="en-US" sz="2400" dirty="0"/>
              <a:t>, Bennett’s Aide-de-camp </a:t>
            </a:r>
            <a:endParaRPr lang="en-US" sz="2400" dirty="0" smtClean="0"/>
          </a:p>
          <a:p>
            <a:r>
              <a:rPr lang="en-US" sz="2400" dirty="0" smtClean="0"/>
              <a:t>*</a:t>
            </a:r>
            <a:r>
              <a:rPr lang="en-US" sz="2400" dirty="0"/>
              <a:t>Joel S. Miles</a:t>
            </a:r>
          </a:p>
          <a:p>
            <a:r>
              <a:rPr lang="en-US" sz="2400" dirty="0"/>
              <a:t>*George M. Thatcher</a:t>
            </a:r>
          </a:p>
          <a:p>
            <a:r>
              <a:rPr lang="en-US" sz="2400" dirty="0"/>
              <a:t>*Jacob B. </a:t>
            </a:r>
            <a:r>
              <a:rPr lang="en-US" sz="2400" dirty="0" err="1"/>
              <a:t>Backenstos</a:t>
            </a:r>
            <a:r>
              <a:rPr lang="en-US" sz="2400" dirty="0"/>
              <a:t>, </a:t>
            </a:r>
            <a:r>
              <a:rPr lang="en-US" sz="2400" dirty="0" err="1"/>
              <a:t>non-member</a:t>
            </a:r>
            <a:r>
              <a:rPr lang="en-US" sz="2400" dirty="0"/>
              <a:t>, </a:t>
            </a:r>
            <a:r>
              <a:rPr lang="en-US" sz="2400" dirty="0" smtClean="0"/>
              <a:t>sheriff </a:t>
            </a:r>
            <a:r>
              <a:rPr lang="en-US" sz="2400" dirty="0"/>
              <a:t>of Hancock County</a:t>
            </a:r>
          </a:p>
          <a:p>
            <a:r>
              <a:rPr lang="en-US" sz="2400" dirty="0"/>
              <a:t>*</a:t>
            </a:r>
            <a:r>
              <a:rPr lang="en-US" sz="2400" dirty="0" err="1"/>
              <a:t>Gustavus</a:t>
            </a:r>
            <a:r>
              <a:rPr lang="en-US" sz="2400" dirty="0"/>
              <a:t> Hills, Nauvoo alderman</a:t>
            </a:r>
          </a:p>
          <a:p>
            <a:r>
              <a:rPr lang="en-US" sz="2400" dirty="0"/>
              <a:t>Justus Morse</a:t>
            </a:r>
          </a:p>
          <a:p>
            <a:r>
              <a:rPr lang="en-US" sz="2400" dirty="0" smtClean="0"/>
              <a:t>Lyman </a:t>
            </a:r>
            <a:r>
              <a:rPr lang="en-US" sz="2400" dirty="0"/>
              <a:t>O. Littlefield</a:t>
            </a:r>
          </a:p>
          <a:p>
            <a:r>
              <a:rPr lang="en-US" sz="2400" dirty="0" smtClean="0"/>
              <a:t>Darwin </a:t>
            </a:r>
            <a:r>
              <a:rPr lang="en-US" sz="2400" dirty="0"/>
              <a:t>Chase, member of the Seventy </a:t>
            </a:r>
          </a:p>
          <a:p>
            <a:r>
              <a:rPr lang="en-US" sz="2400" dirty="0"/>
              <a:t>William Smith, apostle, Joseph’s brother 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Testimonies of May 1842: partial list of strikers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8231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40953"/>
    </mc:Choice>
    <mc:Fallback>
      <p:transition advTm="409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There was no ceremony or covenant</a:t>
            </a:r>
          </a:p>
          <a:p>
            <a:endParaRPr lang="en-US" sz="2400" dirty="0"/>
          </a:p>
          <a:p>
            <a:r>
              <a:rPr lang="en-US" sz="2400" dirty="0" smtClean="0"/>
              <a:t>Women were expected to yield to many men</a:t>
            </a:r>
          </a:p>
          <a:p>
            <a:endParaRPr lang="en-US" sz="2400" dirty="0"/>
          </a:p>
          <a:p>
            <a:r>
              <a:rPr lang="en-US" sz="2400" dirty="0" smtClean="0"/>
              <a:t>Some of the men weren’t even Mormon</a:t>
            </a:r>
          </a:p>
          <a:p>
            <a:endParaRPr lang="en-US" sz="2400" dirty="0"/>
          </a:p>
          <a:p>
            <a:r>
              <a:rPr lang="en-US" sz="2400" dirty="0" smtClean="0"/>
              <a:t>The whole purpose was sex and </a:t>
            </a:r>
            <a:br>
              <a:rPr lang="en-US" sz="2400" dirty="0" smtClean="0"/>
            </a:br>
            <a:r>
              <a:rPr lang="en-US" sz="2400" dirty="0" smtClean="0"/>
              <a:t>avoidance of procreation</a:t>
            </a:r>
          </a:p>
          <a:p>
            <a:endParaRPr lang="en-US" sz="2400" dirty="0"/>
          </a:p>
          <a:p>
            <a:r>
              <a:rPr lang="en-US" sz="2400" dirty="0" smtClean="0"/>
              <a:t>There was no purpose other than physical gratification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Testimonies of May 1842: Not “</a:t>
            </a:r>
            <a:r>
              <a:rPr lang="en-US" dirty="0" err="1" smtClean="0"/>
              <a:t>mormon</a:t>
            </a:r>
            <a:r>
              <a:rPr lang="en-US" dirty="0" smtClean="0"/>
              <a:t> polygamy”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4620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9497"/>
    </mc:Choice>
    <mc:Fallback>
      <p:transition advTm="394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Claiming betters were engaging in illicit intercourse</a:t>
            </a:r>
          </a:p>
          <a:p>
            <a:endParaRPr lang="en-US" sz="2400" dirty="0"/>
          </a:p>
          <a:p>
            <a:r>
              <a:rPr lang="en-US" sz="2400" dirty="0" smtClean="0"/>
              <a:t>Promising food in exchange for sex</a:t>
            </a:r>
          </a:p>
          <a:p>
            <a:endParaRPr lang="en-US" sz="2400" dirty="0"/>
          </a:p>
          <a:p>
            <a:r>
              <a:rPr lang="en-US" sz="2400" dirty="0" smtClean="0"/>
              <a:t>Giving medicine to prevent pregnancy</a:t>
            </a:r>
          </a:p>
          <a:p>
            <a:endParaRPr lang="en-US" sz="2400" dirty="0" smtClean="0"/>
          </a:p>
          <a:p>
            <a:r>
              <a:rPr lang="en-US" sz="2400" dirty="0" smtClean="0"/>
              <a:t>Involvement of high profile individuals</a:t>
            </a:r>
          </a:p>
          <a:p>
            <a:endParaRPr lang="en-US" sz="2400" dirty="0"/>
          </a:p>
          <a:p>
            <a:r>
              <a:rPr lang="en-US" sz="2400" dirty="0" smtClean="0"/>
              <a:t>Claiming Joseph secretly taught the doctrine (circa Aug 1841)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Testimonies of May 1842: Why the seducers succeeded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6248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71409"/>
    </mc:Choice>
    <mc:Fallback>
      <p:transition advTm="714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 2001 asked to prepare a vignette of a notable Mormon woman</a:t>
            </a:r>
          </a:p>
          <a:p>
            <a:endParaRPr lang="en-US" dirty="0"/>
          </a:p>
          <a:p>
            <a:r>
              <a:rPr lang="en-US" dirty="0" smtClean="0"/>
              <a:t>Selected Elvira Annie Cowles, a direct maternal ancestor</a:t>
            </a:r>
          </a:p>
          <a:p>
            <a:endParaRPr lang="en-US" dirty="0"/>
          </a:p>
          <a:p>
            <a:r>
              <a:rPr lang="en-US" dirty="0" smtClean="0"/>
              <a:t>Compelled to research Annie and her family</a:t>
            </a:r>
          </a:p>
          <a:p>
            <a:endParaRPr lang="en-US" dirty="0"/>
          </a:p>
          <a:p>
            <a:r>
              <a:rPr lang="en-US" dirty="0" smtClean="0"/>
              <a:t>Reluctant Polygamist is result – to be published April 2016</a:t>
            </a:r>
          </a:p>
          <a:p>
            <a:endParaRPr lang="en-US" dirty="0"/>
          </a:p>
          <a:p>
            <a:r>
              <a:rPr lang="en-US" dirty="0" smtClean="0"/>
              <a:t>The Widow’s Testimony discusses the core finding of my research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6695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80065"/>
    </mc:Choice>
    <mc:Fallback>
      <p:transition advTm="800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29052" y="3367246"/>
            <a:ext cx="4085897" cy="1128554"/>
          </a:xfrm>
        </p:spPr>
        <p:txBody>
          <a:bodyPr anchor="ctr">
            <a:normAutofit/>
          </a:bodyPr>
          <a:lstStyle/>
          <a:p>
            <a:r>
              <a:rPr lang="en-US" sz="2400" dirty="0" smtClean="0"/>
              <a:t>denouement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2567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2000"/>
    </mc:Choice>
    <mc:Fallback>
      <p:transition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Catherine decided to end her involvement in April 1842</a:t>
            </a:r>
          </a:p>
          <a:p>
            <a:endParaRPr lang="en-US" sz="2400" dirty="0"/>
          </a:p>
          <a:p>
            <a:r>
              <a:rPr lang="en-US" sz="2400" dirty="0" smtClean="0"/>
              <a:t>She married William L. Warren</a:t>
            </a:r>
          </a:p>
          <a:p>
            <a:endParaRPr lang="en-US" sz="2400" dirty="0"/>
          </a:p>
          <a:p>
            <a:r>
              <a:rPr lang="en-US" sz="2400" dirty="0" smtClean="0"/>
              <a:t>Catherine’s family withdrew from the Mormon community</a:t>
            </a:r>
          </a:p>
          <a:p>
            <a:endParaRPr lang="en-US" sz="2400" dirty="0"/>
          </a:p>
          <a:p>
            <a:r>
              <a:rPr lang="en-US" sz="2400" dirty="0" smtClean="0"/>
              <a:t>During the Civil War, </a:t>
            </a:r>
            <a:r>
              <a:rPr lang="en-US" sz="2400" dirty="0" err="1" smtClean="0"/>
              <a:t>Moroni</a:t>
            </a:r>
            <a:r>
              <a:rPr lang="en-US" sz="2400" dirty="0" smtClean="0"/>
              <a:t> would claim his name was Maroni or </a:t>
            </a:r>
            <a:r>
              <a:rPr lang="en-US" sz="2400" dirty="0" err="1" smtClean="0"/>
              <a:t>Murroni</a:t>
            </a:r>
            <a:r>
              <a:rPr lang="en-US" sz="2400" dirty="0" smtClean="0"/>
              <a:t> and that he was born in Canada</a:t>
            </a:r>
          </a:p>
          <a:p>
            <a:endParaRPr lang="en-US" sz="2400" dirty="0"/>
          </a:p>
          <a:p>
            <a:r>
              <a:rPr lang="en-US" sz="2400" dirty="0" smtClean="0"/>
              <a:t>Decades later we see William Warren </a:t>
            </a:r>
            <a:br>
              <a:rPr lang="en-US" sz="2400" dirty="0" smtClean="0"/>
            </a:br>
            <a:r>
              <a:rPr lang="en-US" sz="2400" dirty="0" smtClean="0"/>
              <a:t>in the home of Catherine’s son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Denouement:</a:t>
            </a:r>
            <a:br>
              <a:rPr lang="en-US" dirty="0" smtClean="0"/>
            </a:br>
            <a:r>
              <a:rPr lang="en-US" dirty="0" smtClean="0"/>
              <a:t>Catherine and her family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2669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96719"/>
    </mc:Choice>
    <mc:Fallback>
      <p:transition advTm="967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Margaret would leave the Mormon community</a:t>
            </a:r>
          </a:p>
          <a:p>
            <a:endParaRPr lang="en-US" sz="2400" dirty="0"/>
          </a:p>
          <a:p>
            <a:r>
              <a:rPr lang="en-US" sz="2400" dirty="0" smtClean="0"/>
              <a:t>Matilda disappeared</a:t>
            </a:r>
          </a:p>
          <a:p>
            <a:endParaRPr lang="en-US" sz="2400" dirty="0"/>
          </a:p>
          <a:p>
            <a:r>
              <a:rPr lang="en-US" sz="2400" dirty="0" smtClean="0"/>
              <a:t>Women who were not publicly exposed </a:t>
            </a:r>
            <a:br>
              <a:rPr lang="en-US" sz="2400" dirty="0" smtClean="0"/>
            </a:br>
            <a:r>
              <a:rPr lang="en-US" sz="2400" dirty="0" smtClean="0"/>
              <a:t>remained with the Mormon community:</a:t>
            </a:r>
          </a:p>
          <a:p>
            <a:endParaRPr lang="en-US" sz="2400" dirty="0" smtClean="0"/>
          </a:p>
          <a:p>
            <a:r>
              <a:rPr lang="en-US" sz="2400" dirty="0" smtClean="0"/>
              <a:t>Mary Clift</a:t>
            </a:r>
          </a:p>
          <a:p>
            <a:r>
              <a:rPr lang="en-US" sz="2400" dirty="0" smtClean="0"/>
              <a:t>Lucy Ann </a:t>
            </a:r>
            <a:r>
              <a:rPr lang="en-US" sz="2400" dirty="0" err="1" smtClean="0"/>
              <a:t>Munjar</a:t>
            </a:r>
            <a:endParaRPr lang="en-US" sz="2400" dirty="0" smtClean="0"/>
          </a:p>
          <a:p>
            <a:r>
              <a:rPr lang="en-US" sz="2400" dirty="0" smtClean="0"/>
              <a:t>and unknown numbers of others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Denouement:</a:t>
            </a:r>
            <a:br>
              <a:rPr lang="en-US" dirty="0" smtClean="0"/>
            </a:br>
            <a:r>
              <a:rPr lang="en-US" dirty="0" smtClean="0"/>
              <a:t>other women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6487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77634"/>
    </mc:Choice>
    <mc:Fallback>
      <p:transition advTm="776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 fall 1843 Bennett was told about Celestial Marriage</a:t>
            </a:r>
          </a:p>
          <a:p>
            <a:endParaRPr lang="en-US" sz="2400" dirty="0"/>
          </a:p>
          <a:p>
            <a:r>
              <a:rPr lang="en-US" sz="2400" dirty="0" smtClean="0"/>
              <a:t>In December 1843, Bennett returned to Nauvoo</a:t>
            </a:r>
          </a:p>
          <a:p>
            <a:endParaRPr lang="en-US" sz="2400" dirty="0"/>
          </a:p>
          <a:p>
            <a:r>
              <a:rPr lang="en-US" sz="2400" dirty="0" smtClean="0"/>
              <a:t>In spring 1844, Bennett booked Marlboro hall and confessed</a:t>
            </a:r>
          </a:p>
          <a:p>
            <a:endParaRPr lang="en-US" sz="2400" dirty="0"/>
          </a:p>
          <a:p>
            <a:r>
              <a:rPr lang="en-US" sz="2400" dirty="0" smtClean="0"/>
              <a:t>Bennett was almost killed by the audience</a:t>
            </a:r>
          </a:p>
          <a:p>
            <a:endParaRPr lang="en-US" sz="2400" dirty="0"/>
          </a:p>
          <a:p>
            <a:r>
              <a:rPr lang="en-US" sz="2400" dirty="0" smtClean="0"/>
              <a:t>Marlboro was Bennett’s last attempt to set the record straight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Denouement:</a:t>
            </a:r>
            <a:br>
              <a:rPr lang="en-US" dirty="0" smtClean="0"/>
            </a:br>
            <a:r>
              <a:rPr lang="en-US" dirty="0" err="1" smtClean="0"/>
              <a:t>bennett’s</a:t>
            </a:r>
            <a:r>
              <a:rPr lang="en-US" dirty="0" smtClean="0"/>
              <a:t> repentance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4994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94399"/>
    </mc:Choice>
    <mc:Fallback>
      <p:transition advTm="943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Joseph Smith would covenant with dozens of women,</a:t>
            </a:r>
            <a:br>
              <a:rPr lang="en-US" sz="2400" dirty="0" smtClean="0"/>
            </a:br>
            <a:r>
              <a:rPr lang="en-US" sz="2400" dirty="0" smtClean="0"/>
              <a:t>mostly relatives of his most cherished colleagues</a:t>
            </a:r>
          </a:p>
          <a:p>
            <a:endParaRPr lang="en-US" sz="2400" dirty="0"/>
          </a:p>
          <a:p>
            <a:r>
              <a:rPr lang="en-US" sz="2400" dirty="0" smtClean="0"/>
              <a:t>No children are known to have been </a:t>
            </a:r>
            <a:br>
              <a:rPr lang="en-US" sz="2400" dirty="0" smtClean="0"/>
            </a:br>
            <a:r>
              <a:rPr lang="en-US" sz="2400" dirty="0" smtClean="0"/>
              <a:t>born to these dozens of women*</a:t>
            </a:r>
            <a:br>
              <a:rPr lang="en-US" sz="2400" dirty="0" smtClean="0"/>
            </a:br>
            <a:r>
              <a:rPr lang="en-US" sz="2400" dirty="0" smtClean="0"/>
              <a:t>except children of legal fathers</a:t>
            </a:r>
          </a:p>
          <a:p>
            <a:endParaRPr lang="en-US" sz="2400" dirty="0" smtClean="0"/>
          </a:p>
          <a:p>
            <a:r>
              <a:rPr lang="en-US" sz="2400" dirty="0" smtClean="0"/>
              <a:t>Only two children born to polygamous wives prior to </a:t>
            </a:r>
            <a:br>
              <a:rPr lang="en-US" sz="2400" dirty="0" smtClean="0"/>
            </a:br>
            <a:r>
              <a:rPr lang="en-US" sz="2400" dirty="0" smtClean="0"/>
              <a:t>Joseph’s death are known to have been engendered </a:t>
            </a:r>
            <a:br>
              <a:rPr lang="en-US" sz="2400" dirty="0" smtClean="0"/>
            </a:br>
            <a:r>
              <a:rPr lang="en-US" sz="2400" dirty="0" smtClean="0"/>
              <a:t>by the polygamous father. Both were conceived in April 1842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Denouement:</a:t>
            </a:r>
            <a:br>
              <a:rPr lang="en-US" dirty="0" smtClean="0"/>
            </a:br>
            <a:r>
              <a:rPr lang="en-US" dirty="0" smtClean="0"/>
              <a:t>joseph and </a:t>
            </a:r>
            <a:r>
              <a:rPr lang="en-US" dirty="0" err="1" smtClean="0"/>
              <a:t>emma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25922" y="6488668"/>
            <a:ext cx="2492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During Joseph’s lifetime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8324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113795"/>
    </mc:Choice>
    <mc:Fallback>
      <p:transition advTm="1137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May 1842 statements </a:t>
            </a:r>
            <a:r>
              <a:rPr lang="en-US" dirty="0"/>
              <a:t>before the Nauvoo High Council, LDS Archives MS/d/2375/Box 8/</a:t>
            </a:r>
            <a:r>
              <a:rPr lang="en-US" dirty="0" err="1"/>
              <a:t>fd</a:t>
            </a:r>
            <a:r>
              <a:rPr lang="en-US" dirty="0"/>
              <a:t>. Nauvoo, copied and included in the </a:t>
            </a:r>
            <a:r>
              <a:rPr lang="en-US" dirty="0" err="1"/>
              <a:t>Valeen</a:t>
            </a:r>
            <a:r>
              <a:rPr lang="en-US" dirty="0"/>
              <a:t> T. Avery Papers USU_COLL MSS 316, Box 24, </a:t>
            </a:r>
            <a:r>
              <a:rPr lang="en-US" dirty="0" err="1"/>
              <a:t>Fd</a:t>
            </a:r>
            <a:r>
              <a:rPr lang="en-US" dirty="0"/>
              <a:t> 14, Special Collections and Archives, Utah State University Merrill-</a:t>
            </a:r>
            <a:r>
              <a:rPr lang="en-US" dirty="0" err="1"/>
              <a:t>Cazier</a:t>
            </a:r>
            <a:r>
              <a:rPr lang="en-US" dirty="0"/>
              <a:t> Library, Logan, </a:t>
            </a:r>
            <a:r>
              <a:rPr lang="en-US" dirty="0" smtClean="0"/>
              <a:t>Utah</a:t>
            </a:r>
          </a:p>
          <a:p>
            <a:endParaRPr lang="en-US" dirty="0"/>
          </a:p>
          <a:p>
            <a:r>
              <a:rPr lang="en-US" i="1" dirty="0" smtClean="0"/>
              <a:t>The </a:t>
            </a:r>
            <a:r>
              <a:rPr lang="en-US" i="1" dirty="0"/>
              <a:t>Nauvoo City Council and High Council Minutes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John </a:t>
            </a:r>
            <a:r>
              <a:rPr lang="en-US" dirty="0"/>
              <a:t>S. Dinger editor, Signature Books, Salt Lake City, </a:t>
            </a:r>
            <a:r>
              <a:rPr lang="en-US" dirty="0" smtClean="0"/>
              <a:t>2011</a:t>
            </a:r>
          </a:p>
          <a:p>
            <a:endParaRPr lang="en-US" dirty="0"/>
          </a:p>
          <a:p>
            <a:r>
              <a:rPr lang="en-US" dirty="0"/>
              <a:t>Times and Seasons, Vol. 5, No 8, of May 15, 1844, “Municipal Court”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://contentdm.lib.byu.edu/cdm/ref/collection/NCMP1820-1846/id/8375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retrieved </a:t>
            </a:r>
            <a:r>
              <a:rPr lang="en-US" dirty="0"/>
              <a:t>27 March </a:t>
            </a:r>
            <a:r>
              <a:rPr lang="en-US" dirty="0" smtClean="0"/>
              <a:t>2014</a:t>
            </a:r>
          </a:p>
          <a:p>
            <a:endParaRPr lang="en-US" dirty="0"/>
          </a:p>
          <a:p>
            <a:r>
              <a:rPr lang="en-US" dirty="0"/>
              <a:t>May 29, 1844 issue of the Nauvoo Neighbor,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</a:t>
            </a:r>
            <a:r>
              <a:rPr lang="en-US" u="sng" dirty="0" smtClean="0">
                <a:hlinkClick r:id="rId3"/>
              </a:rPr>
              <a:t>boap.org/LDS/Nauvoo-Neighbor/1844/5-29-1844.pdf</a:t>
            </a:r>
            <a:r>
              <a:rPr lang="en-US" u="sng" dirty="0" smtClean="0"/>
              <a:t>, </a:t>
            </a:r>
            <a:br>
              <a:rPr lang="en-US" u="sng" dirty="0" smtClean="0"/>
            </a:br>
            <a:r>
              <a:rPr lang="en-US" dirty="0" smtClean="0"/>
              <a:t>retrieved </a:t>
            </a:r>
            <a:r>
              <a:rPr lang="en-US" dirty="0"/>
              <a:t>18 March </a:t>
            </a:r>
            <a:r>
              <a:rPr lang="en-US" dirty="0" smtClean="0"/>
              <a:t>2014</a:t>
            </a:r>
          </a:p>
          <a:p>
            <a:endParaRPr lang="en-US" dirty="0"/>
          </a:p>
          <a:p>
            <a:r>
              <a:rPr lang="en-US" dirty="0"/>
              <a:t>Times &amp; Seasons, </a:t>
            </a:r>
            <a:r>
              <a:rPr lang="en-US" dirty="0" smtClean="0"/>
              <a:t>July-August, </a:t>
            </a:r>
            <a:r>
              <a:rPr lang="en-US" dirty="0"/>
              <a:t>1842,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>
                <a:hlinkClick r:id="rId4"/>
              </a:rPr>
              <a:t>http</a:t>
            </a:r>
            <a:r>
              <a:rPr lang="en-US" u="sng" dirty="0">
                <a:hlinkClick r:id="rId4"/>
              </a:rPr>
              <a:t>://contentdm.lib.byu.edu/cdm/ref/collection/NCMP1820-1846/id/9200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retrieved </a:t>
            </a:r>
            <a:r>
              <a:rPr lang="en-US" dirty="0"/>
              <a:t>Feb 22,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060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27510"/>
    </mc:Choice>
    <mc:Fallback>
      <p:transition advTm="2751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2819400"/>
            <a:ext cx="5334000" cy="3124200"/>
          </a:xfrm>
          <a:prstGeom prst="rect">
            <a:avLst/>
          </a:prstGeom>
          <a:solidFill>
            <a:schemeClr val="tx1"/>
          </a:solidFill>
          <a:ln w="76200" cmpd="thickThin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MEG STOUT</a:t>
            </a:r>
          </a:p>
          <a:p>
            <a:pPr algn="ctr"/>
            <a:r>
              <a:rPr lang="en-US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stoutmtc@gmail.com</a:t>
            </a:r>
          </a:p>
          <a:p>
            <a:pPr algn="ctr"/>
            <a:endParaRPr lang="en-US" sz="2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Reluctant </a:t>
            </a:r>
            <a:r>
              <a:rPr lang="en-US" sz="28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Polyamist</a:t>
            </a:r>
            <a:endParaRPr lang="en-US" sz="2800" b="1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April 2016</a:t>
            </a:r>
            <a:endParaRPr lang="en-US" sz="2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955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24282"/>
    </mc:Choice>
    <mc:Fallback>
      <p:transition advTm="242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828800" y="2401824"/>
            <a:ext cx="5486400" cy="4075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1842 Dr. John C. Bennett attacked the character of Mormon Prophet</a:t>
            </a:r>
            <a:br>
              <a:rPr lang="en-US" sz="2400" dirty="0" smtClean="0"/>
            </a:br>
            <a:r>
              <a:rPr lang="en-US" sz="2400" dirty="0" smtClean="0"/>
              <a:t>Joseph Smith, accusing Joseph of sexual misconduct</a:t>
            </a:r>
          </a:p>
          <a:p>
            <a:endParaRPr lang="en-US" sz="2400" dirty="0"/>
          </a:p>
          <a:p>
            <a:r>
              <a:rPr lang="en-US" sz="2400" dirty="0" smtClean="0"/>
              <a:t>For years it has been assumed Dr. Bennett knew about Joseph Smith’s teachings regarding Plural Marriage</a:t>
            </a:r>
          </a:p>
          <a:p>
            <a:endParaRPr lang="en-US" sz="2400" dirty="0"/>
          </a:p>
          <a:p>
            <a:r>
              <a:rPr lang="en-US" sz="2400" dirty="0" smtClean="0"/>
              <a:t>The truth is both more and less disturbing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975360"/>
            <a:ext cx="5181600" cy="70104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Scandal of Nauvoo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203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81250"/>
    </mc:Choice>
    <mc:Fallback>
      <p:transition advTm="81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Catherine: From Niagara to Nauvoo</a:t>
            </a:r>
          </a:p>
          <a:p>
            <a:endParaRPr lang="en-US" sz="2400" dirty="0"/>
          </a:p>
          <a:p>
            <a:r>
              <a:rPr lang="en-US" sz="2400" dirty="0" smtClean="0"/>
              <a:t>Bennett: From Savior to Scoundrel</a:t>
            </a:r>
          </a:p>
          <a:p>
            <a:endParaRPr lang="en-US" sz="2400" dirty="0"/>
          </a:p>
          <a:p>
            <a:r>
              <a:rPr lang="en-US" sz="2400" dirty="0" smtClean="0"/>
              <a:t>The Women’s Testimony</a:t>
            </a:r>
          </a:p>
          <a:p>
            <a:endParaRPr lang="en-US" sz="2400" dirty="0"/>
          </a:p>
          <a:p>
            <a:r>
              <a:rPr lang="en-US" sz="2400" dirty="0" smtClean="0"/>
              <a:t>Denouement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0123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2272"/>
    </mc:Choice>
    <mc:Fallback>
      <p:transition advTm="322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2400" dirty="0" smtClean="0"/>
              <a:t>Catherine </a:t>
            </a:r>
            <a:r>
              <a:rPr lang="en-US" sz="2400" dirty="0" err="1" smtClean="0"/>
              <a:t>Laur</a:t>
            </a:r>
            <a:endParaRPr lang="en-U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From Niagara to Nauvoo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9256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1944"/>
    </mc:Choice>
    <mc:Fallback>
      <p:transition advTm="19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Catherine </a:t>
            </a:r>
            <a:r>
              <a:rPr lang="en-US" sz="2400" dirty="0" err="1" smtClean="0"/>
              <a:t>Laur</a:t>
            </a:r>
            <a:r>
              <a:rPr lang="en-US" sz="2400" dirty="0" smtClean="0"/>
              <a:t> was born 1807 in Bertie, Ontario</a:t>
            </a:r>
            <a:br>
              <a:rPr lang="en-US" sz="2400" dirty="0" smtClean="0"/>
            </a:br>
            <a:r>
              <a:rPr lang="en-US" sz="2400" dirty="0" smtClean="0"/>
              <a:t>on the Canada side of Niagara Falls</a:t>
            </a:r>
          </a:p>
          <a:p>
            <a:endParaRPr lang="en-US" sz="2400" dirty="0"/>
          </a:p>
          <a:p>
            <a:r>
              <a:rPr lang="en-US" sz="2400" dirty="0" smtClean="0"/>
              <a:t>In 1825 the Erie Canal was completed,</a:t>
            </a:r>
            <a:br>
              <a:rPr lang="en-US" sz="2400" dirty="0" smtClean="0"/>
            </a:br>
            <a:r>
              <a:rPr lang="en-US" sz="2400" dirty="0" smtClean="0"/>
              <a:t>connecting the Hudson River at Albany </a:t>
            </a:r>
            <a:br>
              <a:rPr lang="en-US" sz="2400" dirty="0" smtClean="0"/>
            </a:br>
            <a:r>
              <a:rPr lang="en-US" sz="2400" dirty="0" smtClean="0"/>
              <a:t>to the Niagara River at Buffalo</a:t>
            </a:r>
          </a:p>
          <a:p>
            <a:endParaRPr lang="en-US" sz="2400" dirty="0"/>
          </a:p>
          <a:p>
            <a:r>
              <a:rPr lang="en-US" sz="2400" dirty="0" smtClean="0"/>
              <a:t>In 1829, Catherine </a:t>
            </a:r>
            <a:r>
              <a:rPr lang="en-US" sz="2400" dirty="0" err="1" smtClean="0"/>
              <a:t>Laur</a:t>
            </a:r>
            <a:r>
              <a:rPr lang="en-US" sz="2400" dirty="0" smtClean="0"/>
              <a:t> married Josiah Fuller of New York</a:t>
            </a:r>
          </a:p>
          <a:p>
            <a:endParaRPr lang="en-US" sz="2400" dirty="0"/>
          </a:p>
          <a:p>
            <a:r>
              <a:rPr lang="en-US" sz="2400" dirty="0" smtClean="0"/>
              <a:t>It seems Catherine had her son Josiah in 1830, when she was 23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/>
              <a:t>Niagara to </a:t>
            </a:r>
            <a:r>
              <a:rPr lang="en-US" dirty="0" smtClean="0"/>
              <a:t>Nauvoo: Marriage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5466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46642"/>
    </mc:Choice>
    <mc:Fallback>
      <p:transition advTm="466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352550" y="2020824"/>
            <a:ext cx="6438900" cy="4075176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Catherine’s son, Benjamin, is born 1834 in Kirtland, Ohio</a:t>
            </a:r>
          </a:p>
          <a:p>
            <a:endParaRPr lang="en-US" sz="2400" dirty="0"/>
          </a:p>
          <a:p>
            <a:r>
              <a:rPr lang="en-US" sz="2400" dirty="0" smtClean="0"/>
              <a:t>Catherine’s daughter, Sarah, is born about 1835</a:t>
            </a:r>
          </a:p>
          <a:p>
            <a:endParaRPr lang="en-US" sz="2400" dirty="0"/>
          </a:p>
          <a:p>
            <a:r>
              <a:rPr lang="en-US" sz="2400" dirty="0" smtClean="0"/>
              <a:t>Another son, </a:t>
            </a:r>
            <a:r>
              <a:rPr lang="en-US" sz="2400" dirty="0" err="1" smtClean="0"/>
              <a:t>Moroni</a:t>
            </a:r>
            <a:r>
              <a:rPr lang="en-US" sz="2400" dirty="0" smtClean="0"/>
              <a:t> </a:t>
            </a:r>
            <a:r>
              <a:rPr lang="en-US" sz="2400" dirty="0" err="1" smtClean="0"/>
              <a:t>Napthali</a:t>
            </a:r>
            <a:r>
              <a:rPr lang="en-US" sz="2400" dirty="0" smtClean="0"/>
              <a:t>, is born 1838 in Caldwell County, Missouri</a:t>
            </a:r>
          </a:p>
          <a:p>
            <a:endParaRPr lang="en-US" sz="2400" dirty="0" smtClean="0"/>
          </a:p>
          <a:p>
            <a:r>
              <a:rPr lang="en-US" sz="2400" dirty="0" smtClean="0"/>
              <a:t>The Fuller family is listed as in Nauvoo in the 1840 Federal Census with a girl and four boys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 John Fuller is listed for Catherine’s household in the 1842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Niagara to Nauvoo: </a:t>
            </a:r>
            <a:r>
              <a:rPr lang="en-US" dirty="0" err="1" smtClean="0"/>
              <a:t>mormonis</a:t>
            </a:r>
            <a:r>
              <a:rPr lang="en-US" dirty="0" err="1"/>
              <a:t>m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2621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49284"/>
    </mc:Choice>
    <mc:Fallback>
      <p:transition advTm="492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600200" y="2020824"/>
            <a:ext cx="5943600" cy="4075176"/>
          </a:xfrm>
        </p:spPr>
        <p:txBody>
          <a:bodyPr>
            <a:noAutofit/>
          </a:bodyPr>
          <a:lstStyle/>
          <a:p>
            <a:r>
              <a:rPr lang="en-US" dirty="0" smtClean="0"/>
              <a:t>In 1838 the Fullers lived in Caldwell County, Missouri, in a small village near the Shoal River</a:t>
            </a:r>
          </a:p>
          <a:p>
            <a:endParaRPr lang="en-US" dirty="0"/>
          </a:p>
          <a:p>
            <a:r>
              <a:rPr lang="en-US" dirty="0" smtClean="0"/>
              <a:t>The village boasted a blacksmith and a mill</a:t>
            </a:r>
          </a:p>
          <a:p>
            <a:endParaRPr lang="en-US" dirty="0"/>
          </a:p>
          <a:p>
            <a:r>
              <a:rPr lang="en-US" dirty="0" smtClean="0"/>
              <a:t>The Mill was owned by Jacob </a:t>
            </a:r>
            <a:r>
              <a:rPr lang="en-US" dirty="0" err="1" smtClean="0"/>
              <a:t>Haun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 October 30, 1838, Josiah Fuller was one of 17 Mormons killed by a 250 member Missouri militia</a:t>
            </a:r>
          </a:p>
          <a:p>
            <a:endParaRPr lang="en-US" dirty="0"/>
          </a:p>
          <a:p>
            <a:r>
              <a:rPr lang="en-US" dirty="0" smtClean="0"/>
              <a:t>Some say the militia raped the widows of the dead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Niagara to Nauvoo: </a:t>
            </a:r>
            <a:r>
              <a:rPr lang="en-US" dirty="0" smtClean="0"/>
              <a:t>Massacre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7390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73008"/>
    </mc:Choice>
    <mc:Fallback>
      <p:transition advTm="730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2400" dirty="0" smtClean="0"/>
              <a:t>John C. Bennett</a:t>
            </a:r>
            <a:endParaRPr lang="en-U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From Savior to Scoundrel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5611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1832"/>
    </mc:Choice>
    <mc:Fallback>
      <p:transition advTm="18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7|38.5|57|25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8|7.4|20.3|43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3|75.4|23.7|1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52.4|19.2|59.7|5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53.5|22.8|6.4|45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2.4|16.3|35.7|16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4|1.4|5.5|8|1.2|8.3|2|1.6|2.2|2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.8|9.2|10.1|2.4|8.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4.7|9.9|11.8|9.2|4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5|8.5|41.6|2.9|9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|3.8|18.7|9.3|26.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1.2|3|12.7|5.7|14|21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5|12.3|41.4|25.3|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3.6|31.5|36.6|8.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9.3|29.2|16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9|14.5|8.1|4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9|3.4|10.3|14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2|8.5|6.9|7|14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9|9.3|1.7|5.2|30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5615</TotalTime>
  <Words>803</Words>
  <Application>Microsoft Office PowerPoint</Application>
  <PresentationFormat>On-screen Show (4:3)</PresentationFormat>
  <Paragraphs>196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Garamond</vt:lpstr>
      <vt:lpstr>Tahoma</vt:lpstr>
      <vt:lpstr>Tunga</vt:lpstr>
      <vt:lpstr>BlackTie</vt:lpstr>
      <vt:lpstr>The Widow’s Testimony</vt:lpstr>
      <vt:lpstr>Background</vt:lpstr>
      <vt:lpstr>The Scandal of Nauvoo</vt:lpstr>
      <vt:lpstr>outline</vt:lpstr>
      <vt:lpstr>Catherine Laur</vt:lpstr>
      <vt:lpstr>From Niagara to Nauvoo: Marriage</vt:lpstr>
      <vt:lpstr>From Niagara to Nauvoo: mormonism</vt:lpstr>
      <vt:lpstr>From Niagara to Nauvoo: Massacre</vt:lpstr>
      <vt:lpstr>John C. Bennett</vt:lpstr>
      <vt:lpstr>From Savior to scoundrel: protector</vt:lpstr>
      <vt:lpstr>From Savior to scoundrel: Punished</vt:lpstr>
      <vt:lpstr>From Savior to scoundrel: philanderer</vt:lpstr>
      <vt:lpstr>The women</vt:lpstr>
      <vt:lpstr>The Testimonies of May 1842: informants and victims</vt:lpstr>
      <vt:lpstr>The Testimonies of May 1842: the Nyman sisters</vt:lpstr>
      <vt:lpstr>The Testimonies of May 1842: Catherine Confesses</vt:lpstr>
      <vt:lpstr>The Testimonies of May 1842: partial list of strikers</vt:lpstr>
      <vt:lpstr>The Testimonies of May 1842: Not “mormon polygamy”</vt:lpstr>
      <vt:lpstr>The Testimonies of May 1842: Why the seducers succeeded</vt:lpstr>
      <vt:lpstr>denouement</vt:lpstr>
      <vt:lpstr>Denouement: Catherine and her family</vt:lpstr>
      <vt:lpstr>Denouement: other women</vt:lpstr>
      <vt:lpstr>Denouement: bennett’s repentance</vt:lpstr>
      <vt:lpstr>Denouement: joseph and emma</vt:lpstr>
      <vt:lpstr>Select References</vt:lpstr>
      <vt:lpstr>PowerPoint Presentation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Widow’s Testimony</dc:title>
  <dc:creator>mcs</dc:creator>
  <cp:lastModifiedBy>Meg Stout</cp:lastModifiedBy>
  <cp:revision>27</cp:revision>
  <cp:lastPrinted>2016-02-14T20:42:12Z</cp:lastPrinted>
  <dcterms:created xsi:type="dcterms:W3CDTF">2016-02-06T03:25:30Z</dcterms:created>
  <dcterms:modified xsi:type="dcterms:W3CDTF">2016-02-14T22:39:56Z</dcterms:modified>
</cp:coreProperties>
</file>